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2" r:id="rId6"/>
    <p:sldId id="273" r:id="rId7"/>
    <p:sldId id="260" r:id="rId8"/>
    <p:sldId id="261" r:id="rId9"/>
    <p:sldId id="262" r:id="rId10"/>
    <p:sldId id="27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78979-7306-4503-BD7B-896848C88D9C}" type="datetimeFigureOut">
              <a:rPr lang="uk-UA" smtClean="0"/>
              <a:t>26.11.2017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98D6F-5393-4357-9D5E-F786952F7F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54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енке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98D6F-5393-4357-9D5E-F786952F7F11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111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5A04-E89F-4742-9446-58068F5B8D31}" type="datetimeFigureOut">
              <a:rPr lang="uk-UA" smtClean="0"/>
              <a:t>26.11.2017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BFC60-A56B-4E3F-B277-00F1B01917E7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5A04-E89F-4742-9446-58068F5B8D31}" type="datetimeFigureOut">
              <a:rPr lang="uk-UA" smtClean="0"/>
              <a:t>26.11.2017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FC60-A56B-4E3F-B277-00F1B01917E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5A04-E89F-4742-9446-58068F5B8D31}" type="datetimeFigureOut">
              <a:rPr lang="uk-UA" smtClean="0"/>
              <a:t>26.11.2017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FC60-A56B-4E3F-B277-00F1B01917E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5A04-E89F-4742-9446-58068F5B8D31}" type="datetimeFigureOut">
              <a:rPr lang="uk-UA" smtClean="0"/>
              <a:t>26.11.2017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BFC60-A56B-4E3F-B277-00F1B01917E7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5A04-E89F-4742-9446-58068F5B8D31}" type="datetimeFigureOut">
              <a:rPr lang="uk-UA" smtClean="0"/>
              <a:t>26.11.2017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BFC60-A56B-4E3F-B277-00F1B01917E7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5A04-E89F-4742-9446-58068F5B8D31}" type="datetimeFigureOut">
              <a:rPr lang="uk-UA" smtClean="0"/>
              <a:t>26.11.2017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BFC60-A56B-4E3F-B277-00F1B01917E7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5A04-E89F-4742-9446-58068F5B8D31}" type="datetimeFigureOut">
              <a:rPr lang="uk-UA" smtClean="0"/>
              <a:t>26.11.2017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BFC60-A56B-4E3F-B277-00F1B01917E7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5A04-E89F-4742-9446-58068F5B8D31}" type="datetimeFigureOut">
              <a:rPr lang="uk-UA" smtClean="0"/>
              <a:t>26.11.2017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BFC60-A56B-4E3F-B277-00F1B01917E7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5A04-E89F-4742-9446-58068F5B8D31}" type="datetimeFigureOut">
              <a:rPr lang="uk-UA" smtClean="0"/>
              <a:t>26.11.2017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BFC60-A56B-4E3F-B277-00F1B01917E7}" type="slidenum">
              <a:rPr lang="uk-UA" smtClean="0"/>
              <a:t>‹#›</a:t>
            </a:fld>
            <a:endParaRPr lang="uk-U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5A04-E89F-4742-9446-58068F5B8D31}" type="datetimeFigureOut">
              <a:rPr lang="uk-UA" smtClean="0"/>
              <a:t>26.11.2017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BFC60-A56B-4E3F-B277-00F1B01917E7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C5A04-E89F-4742-9446-58068F5B8D31}" type="datetimeFigureOut">
              <a:rPr lang="uk-UA" smtClean="0"/>
              <a:t>26.11.2017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6BFC60-A56B-4E3F-B277-00F1B01917E7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C8C5A04-E89F-4742-9446-58068F5B8D31}" type="datetimeFigureOut">
              <a:rPr lang="uk-UA" smtClean="0"/>
              <a:t>26.11.2017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C6BFC60-A56B-4E3F-B277-00F1B01917E7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637472" cy="2592288"/>
          </a:xfrm>
        </p:spPr>
        <p:txBody>
          <a:bodyPr/>
          <a:lstStyle/>
          <a:p>
            <a:r>
              <a:rPr lang="uk-UA" dirty="0" smtClean="0"/>
              <a:t>Остап Вишня (Павло Михайлович Губенко)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80928"/>
            <a:ext cx="3949824" cy="3672407"/>
          </a:xfrm>
        </p:spPr>
        <p:txBody>
          <a:bodyPr/>
          <a:lstStyle/>
          <a:p>
            <a:r>
              <a:rPr lang="uk-UA" dirty="0" smtClean="0"/>
              <a:t>Автор проекту:</a:t>
            </a:r>
          </a:p>
          <a:p>
            <a:r>
              <a:rPr lang="uk-UA" dirty="0" smtClean="0"/>
              <a:t>Молодець О. М., вчитель</a:t>
            </a:r>
          </a:p>
          <a:p>
            <a:r>
              <a:rPr lang="uk-UA" dirty="0" smtClean="0"/>
              <a:t>Борівської ЗОШ І-ІІІ ст.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6" y="2780928"/>
            <a:ext cx="283108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25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8641"/>
            <a:ext cx="7834064" cy="4464496"/>
          </a:xfrm>
        </p:spPr>
        <p:txBody>
          <a:bodyPr>
            <a:noAutofit/>
          </a:bodyPr>
          <a:lstStyle/>
          <a:p>
            <a:r>
              <a:rPr lang="uk-UA" sz="2800" dirty="0">
                <a:effectLst/>
                <a:latin typeface="Arial"/>
              </a:rPr>
              <a:t>"</a:t>
            </a:r>
            <a:r>
              <a:rPr lang="uk-UA" sz="2800" i="1" dirty="0">
                <a:effectLst/>
                <a:latin typeface="Arial"/>
              </a:rPr>
              <a:t>Діли небесні</a:t>
            </a:r>
            <a:r>
              <a:rPr lang="uk-UA" sz="2800" dirty="0">
                <a:effectLst/>
                <a:latin typeface="Arial"/>
              </a:rPr>
              <a:t>" (1923), "</a:t>
            </a:r>
            <a:r>
              <a:rPr lang="uk-UA" sz="2800" i="1" dirty="0">
                <a:effectLst/>
                <a:latin typeface="Arial"/>
              </a:rPr>
              <a:t>Ану, хлопці, не піддайсь!</a:t>
            </a:r>
            <a:r>
              <a:rPr lang="uk-UA" sz="2800" dirty="0">
                <a:effectLst/>
                <a:latin typeface="Arial"/>
              </a:rPr>
              <a:t>", "</a:t>
            </a:r>
            <a:r>
              <a:rPr lang="uk-UA" sz="2800" i="1" dirty="0">
                <a:effectLst/>
                <a:latin typeface="Arial"/>
              </a:rPr>
              <a:t>Вишневі усмішки (сільські)</a:t>
            </a:r>
            <a:r>
              <a:rPr lang="uk-UA" sz="2800" dirty="0">
                <a:effectLst/>
                <a:latin typeface="Arial"/>
              </a:rPr>
              <a:t>", "</a:t>
            </a:r>
            <a:r>
              <a:rPr lang="uk-UA" sz="2800" i="1" dirty="0">
                <a:effectLst/>
                <a:latin typeface="Arial"/>
              </a:rPr>
              <a:t>Кому веселе, а кому сумне</a:t>
            </a:r>
            <a:r>
              <a:rPr lang="uk-UA" sz="2800" dirty="0">
                <a:effectLst/>
                <a:latin typeface="Arial"/>
              </a:rPr>
              <a:t>", "</a:t>
            </a:r>
            <a:r>
              <a:rPr lang="uk-UA" sz="2800" i="1" dirty="0">
                <a:effectLst/>
                <a:latin typeface="Arial"/>
              </a:rPr>
              <a:t>Літературні усмішки</a:t>
            </a:r>
            <a:r>
              <a:rPr lang="uk-UA" sz="2800" dirty="0">
                <a:effectLst/>
                <a:latin typeface="Arial"/>
              </a:rPr>
              <a:t>" (1924), "</a:t>
            </a:r>
            <a:r>
              <a:rPr lang="uk-UA" sz="2800" i="1" dirty="0">
                <a:effectLst/>
                <a:latin typeface="Arial"/>
              </a:rPr>
              <a:t>Вишневі усмішки кримські</a:t>
            </a:r>
            <a:r>
              <a:rPr lang="uk-UA" sz="2800" dirty="0">
                <a:effectLst/>
                <a:latin typeface="Arial"/>
              </a:rPr>
              <a:t>", музичний гротеск на чотири дії "</a:t>
            </a:r>
            <a:r>
              <a:rPr lang="uk-UA" sz="2800" i="1" dirty="0">
                <a:effectLst/>
                <a:latin typeface="Arial"/>
              </a:rPr>
              <a:t>Вій</a:t>
            </a:r>
            <a:r>
              <a:rPr lang="uk-UA" sz="2800" dirty="0">
                <a:effectLst/>
                <a:latin typeface="Arial"/>
              </a:rPr>
              <a:t>" (1925), "</a:t>
            </a:r>
            <a:r>
              <a:rPr lang="uk-UA" sz="2800" i="1" dirty="0">
                <a:effectLst/>
                <a:latin typeface="Arial"/>
              </a:rPr>
              <a:t>Лицем до села</a:t>
            </a:r>
            <a:r>
              <a:rPr lang="uk-UA" sz="2800" dirty="0">
                <a:effectLst/>
                <a:latin typeface="Arial"/>
              </a:rPr>
              <a:t>", "</a:t>
            </a:r>
            <a:r>
              <a:rPr lang="uk-UA" sz="2800" i="1" dirty="0">
                <a:effectLst/>
                <a:latin typeface="Arial"/>
              </a:rPr>
              <a:t>Українізуємось</a:t>
            </a:r>
            <a:r>
              <a:rPr lang="uk-UA" sz="2800" dirty="0">
                <a:effectLst/>
                <a:latin typeface="Arial"/>
              </a:rPr>
              <a:t>", "</a:t>
            </a:r>
            <a:r>
              <a:rPr lang="uk-UA" sz="2800" i="1" dirty="0">
                <a:effectLst/>
                <a:latin typeface="Arial"/>
              </a:rPr>
              <a:t>Щоб і хліб родився, щоб і скот плодився</a:t>
            </a:r>
            <a:r>
              <a:rPr lang="uk-UA" sz="2800" dirty="0">
                <a:effectLst/>
                <a:latin typeface="Arial"/>
              </a:rPr>
              <a:t>" (1926), "</a:t>
            </a:r>
            <a:r>
              <a:rPr lang="uk-UA" sz="2800" i="1" dirty="0">
                <a:effectLst/>
                <a:latin typeface="Arial"/>
              </a:rPr>
              <a:t>Вишневі усмішки кооперативні</a:t>
            </a:r>
            <a:r>
              <a:rPr lang="uk-UA" sz="2800" dirty="0">
                <a:effectLst/>
                <a:latin typeface="Arial"/>
              </a:rPr>
              <a:t>", "</a:t>
            </a:r>
            <a:r>
              <a:rPr lang="uk-UA" sz="2800" i="1" dirty="0">
                <a:effectLst/>
                <a:latin typeface="Arial"/>
              </a:rPr>
              <a:t>Моя автобіографія</a:t>
            </a:r>
            <a:r>
              <a:rPr lang="uk-UA" sz="2800" dirty="0">
                <a:effectLst/>
                <a:latin typeface="Arial"/>
              </a:rPr>
              <a:t>" та "</a:t>
            </a:r>
            <a:r>
              <a:rPr lang="uk-UA" sz="2800" i="1" dirty="0">
                <a:effectLst/>
                <a:latin typeface="Arial"/>
              </a:rPr>
              <a:t>Вишневі усмішки театральні</a:t>
            </a:r>
            <a:r>
              <a:rPr lang="uk-UA" sz="2800" dirty="0">
                <a:effectLst/>
                <a:latin typeface="Arial"/>
              </a:rPr>
              <a:t>" (1927). У 1928 р. "</a:t>
            </a:r>
            <a:r>
              <a:rPr lang="uk-UA" sz="2800" i="1" dirty="0">
                <a:effectLst/>
                <a:latin typeface="Arial"/>
              </a:rPr>
              <a:t>Усмішки</a:t>
            </a:r>
            <a:r>
              <a:rPr lang="uk-UA" sz="2800" dirty="0">
                <a:effectLst/>
                <a:latin typeface="Arial"/>
              </a:rPr>
              <a:t>" Остапа Вишні були видані в чотирьох томах. 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5373216"/>
            <a:ext cx="7755200" cy="1080120"/>
          </a:xfrm>
        </p:spPr>
        <p:txBody>
          <a:bodyPr/>
          <a:lstStyle/>
          <a:p>
            <a:r>
              <a:rPr lang="uk-UA" dirty="0" smtClean="0"/>
              <a:t>Виходять друком у 20-і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9745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6632"/>
            <a:ext cx="8208912" cy="4608511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uk-UA" sz="3200" dirty="0" smtClean="0"/>
              <a:t>1933-го довго не міг отямитись після самогубства Хвильового. У грудні його й самого арештували. Сидів  у харківській тюрмі. З нього вибили зізнання в контр-революційному заколоті.</a:t>
            </a:r>
          </a:p>
          <a:p>
            <a:pPr marL="18288" indent="0">
              <a:buNone/>
            </a:pPr>
            <a:r>
              <a:rPr lang="uk-UA" sz="3200" dirty="0" smtClean="0"/>
              <a:t>Вирок: розстріл! Пізніше замінили на 10 років ув'язнення. Відбував у сталінських таборах </a:t>
            </a:r>
            <a:r>
              <a:rPr lang="uk-UA" sz="3200" dirty="0" err="1" smtClean="0"/>
              <a:t>Ухти</a:t>
            </a:r>
            <a:r>
              <a:rPr lang="uk-UA" sz="3200" dirty="0" smtClean="0"/>
              <a:t>, Комі АРСР.</a:t>
            </a:r>
            <a:endParaRPr lang="uk-UA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Репресії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08944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39" y="469900"/>
            <a:ext cx="6482011" cy="41832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Підтримка дружини Варвари Олексіївни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23606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32656"/>
            <a:ext cx="7992888" cy="4248471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uk-UA" sz="3200" dirty="0" smtClean="0"/>
              <a:t>Про нього клопоталися О. </a:t>
            </a:r>
            <a:r>
              <a:rPr lang="uk-UA" sz="3200" dirty="0"/>
              <a:t>Д</a:t>
            </a:r>
            <a:r>
              <a:rPr lang="uk-UA" sz="3200" dirty="0" smtClean="0"/>
              <a:t>овженко і </a:t>
            </a:r>
          </a:p>
          <a:p>
            <a:pPr marL="18288" indent="0">
              <a:buNone/>
            </a:pPr>
            <a:r>
              <a:rPr lang="uk-UA" sz="3200" dirty="0" smtClean="0"/>
              <a:t>М. ХРУЩОВ.</a:t>
            </a:r>
          </a:p>
          <a:p>
            <a:pPr marL="18288" indent="0">
              <a:buNone/>
            </a:pPr>
            <a:r>
              <a:rPr lang="uk-UA" sz="3200" dirty="0" smtClean="0"/>
              <a:t>Звільнили Вишню 1944, а реабілітували аж через 11 років, за рік до смерті.</a:t>
            </a:r>
            <a:endParaRPr lang="uk-UA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Звільнення й реабілітація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5502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4464496"/>
          </a:xfrm>
        </p:spPr>
        <p:txBody>
          <a:bodyPr/>
          <a:lstStyle/>
          <a:p>
            <a:pPr algn="just"/>
            <a:r>
              <a:rPr lang="uk-UA" sz="3200" dirty="0">
                <a:effectLst/>
                <a:latin typeface="Arial"/>
              </a:rPr>
              <a:t>Чесність, талант і правда — таке найзаповітніше </a:t>
            </a:r>
            <a:r>
              <a:rPr lang="uk-UA" sz="3200" dirty="0" err="1">
                <a:effectLst/>
                <a:latin typeface="Arial"/>
              </a:rPr>
              <a:t>ідейно</a:t>
            </a:r>
            <a:r>
              <a:rPr lang="uk-UA" sz="3200" dirty="0">
                <a:effectLst/>
                <a:latin typeface="Arial"/>
              </a:rPr>
              <a:t>-естетичне кредо Вишні-патріота, Вишні-художника.</a:t>
            </a:r>
          </a:p>
          <a:p>
            <a:pPr algn="just"/>
            <a:r>
              <a:rPr lang="uk-UA" sz="3200" dirty="0">
                <a:effectLst/>
                <a:latin typeface="Arial"/>
              </a:rPr>
              <a:t>Секрет широкої популярності Остапа Вишні — у його єдності з рідним народом. Не міг письменник сидіти в стінах кабінету — завжди поспішав, рвався до людей.</a:t>
            </a:r>
          </a:p>
          <a:p>
            <a:endParaRPr lang="uk-UA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971224" cy="1432520"/>
          </a:xfrm>
        </p:spPr>
        <p:txBody>
          <a:bodyPr/>
          <a:lstStyle/>
          <a:p>
            <a:r>
              <a:rPr lang="uk-UA" dirty="0" smtClean="0"/>
              <a:t>Секрет популярності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46475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3528392" cy="44104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«Мисливські усмішки»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764704"/>
            <a:ext cx="409759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«Сом»,</a:t>
            </a:r>
          </a:p>
          <a:p>
            <a:r>
              <a:rPr lang="uk-UA" sz="2800" dirty="0" smtClean="0"/>
              <a:t>«Як варити і їсти суп</a:t>
            </a:r>
          </a:p>
          <a:p>
            <a:r>
              <a:rPr lang="uk-UA" sz="2800" dirty="0"/>
              <a:t>з</a:t>
            </a:r>
            <a:r>
              <a:rPr lang="uk-UA" sz="2800" dirty="0" smtClean="0"/>
              <a:t> дикої качки»</a:t>
            </a:r>
          </a:p>
          <a:p>
            <a:endParaRPr lang="uk-UA" sz="2800" dirty="0"/>
          </a:p>
          <a:p>
            <a:r>
              <a:rPr lang="uk-UA" sz="2800" dirty="0" smtClean="0"/>
              <a:t>Часто з друзями бував </a:t>
            </a:r>
          </a:p>
          <a:p>
            <a:r>
              <a:rPr lang="uk-UA" sz="2800" dirty="0"/>
              <a:t>н</a:t>
            </a:r>
            <a:r>
              <a:rPr lang="uk-UA" sz="2800" dirty="0" smtClean="0"/>
              <a:t>а полюванні.</a:t>
            </a:r>
          </a:p>
          <a:p>
            <a:r>
              <a:rPr lang="uk-UA" sz="2800" dirty="0" smtClean="0"/>
              <a:t>Повертався без здобичі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4276635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7834064" cy="3895327"/>
          </a:xfrm>
        </p:spPr>
        <p:txBody>
          <a:bodyPr>
            <a:noAutofit/>
          </a:bodyPr>
          <a:lstStyle/>
          <a:p>
            <a:pPr marL="2578608" lvl="8" indent="0">
              <a:buNone/>
            </a:pPr>
            <a:r>
              <a:rPr lang="uk-UA" sz="2800" dirty="0">
                <a:effectLst/>
                <a:latin typeface="Arial"/>
              </a:rPr>
              <a:t>У 1953 р. Павло Михайлович відвідує міста Львів, Дрогобич, Борислав, Рівне, Коломию, Чернівці. У жовтні 1954 р. бере участь у роботі Третього з'їзду письменників України. Остапа Вишню обрано до складу правління Спілки письменників України.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Останні роки життя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2" y="692696"/>
            <a:ext cx="2595182" cy="390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02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67" y="260648"/>
            <a:ext cx="3888821" cy="40827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Могила на </a:t>
            </a:r>
            <a:r>
              <a:rPr lang="uk-UA" dirty="0" err="1" smtClean="0"/>
              <a:t>Байківському</a:t>
            </a:r>
            <a:r>
              <a:rPr lang="uk-UA" dirty="0" smtClean="0"/>
              <a:t> кладовищі в Києві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12153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60648"/>
            <a:ext cx="7704856" cy="4608511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Знати біографію письменника; прочитати усмішку «Моя автобіографія» і одну з мисливських: «Сом» або «Як варити і їсти суп з дикої качки»</a:t>
            </a:r>
            <a:endParaRPr lang="uk-UA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13005"/>
            <a:ext cx="2286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0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Трагічна доля письменника-гумориста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25" y="685800"/>
            <a:ext cx="5500150" cy="3657600"/>
          </a:xfrm>
        </p:spPr>
      </p:pic>
    </p:spTree>
    <p:extLst>
      <p:ext uri="{BB962C8B-B14F-4D97-AF65-F5344CB8AC3E}">
        <p14:creationId xmlns:p14="http://schemas.microsoft.com/office/powerpoint/2010/main" val="41592109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064896" cy="453650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uk-UA" sz="3200" dirty="0" smtClean="0"/>
              <a:t>«Оце я собі думаю: що треба, щоб мати право посміятися з людини, покепкувати? … Треба—любити людину. Більше, ніж самого себе…»</a:t>
            </a:r>
          </a:p>
          <a:p>
            <a:pPr marL="18288" indent="0">
              <a:buNone/>
            </a:pPr>
            <a:r>
              <a:rPr lang="uk-UA" sz="3200" dirty="0"/>
              <a:t>	</a:t>
            </a:r>
            <a:r>
              <a:rPr lang="uk-UA" sz="3200" dirty="0" smtClean="0"/>
              <a:t>				</a:t>
            </a:r>
            <a:r>
              <a:rPr lang="uk-UA" sz="3200" i="1" dirty="0" smtClean="0"/>
              <a:t>Остап Вишня</a:t>
            </a:r>
            <a:endParaRPr lang="uk-UA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Сміх як зброя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1019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7"/>
            <a:ext cx="7834064" cy="401074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uk-UA" sz="2800" dirty="0" smtClean="0"/>
              <a:t>«Мрійником був Павлуша, рано навчився читати, любив книжку, не розлучався з нею. Дома на піддашку сидить і читає, в поле, в ліс </a:t>
            </a:r>
            <a:r>
              <a:rPr lang="uk-UA" sz="2800" dirty="0" err="1" smtClean="0"/>
              <a:t>побіжить</a:t>
            </a:r>
            <a:r>
              <a:rPr lang="uk-UA" sz="2800" dirty="0" smtClean="0"/>
              <a:t>—читає. А коли погратись захоче з хлопцями, бережно книжку заховає в кашкет. Природу любив Павлуша, усе живе любив».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Із спогадів сестри Каті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20202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9"/>
            <a:ext cx="7762056" cy="4082752"/>
          </a:xfrm>
        </p:spPr>
        <p:txBody>
          <a:bodyPr>
            <a:normAutofit/>
          </a:bodyPr>
          <a:lstStyle/>
          <a:p>
            <a:r>
              <a:rPr lang="uk-UA" sz="3200" dirty="0">
                <a:effectLst/>
                <a:latin typeface="Arial"/>
              </a:rPr>
              <a:t> Після закінчення у 1907 р. військово-фельдшерської школи П. Губенко до 1917 р. працює за фахом — деякий час фельдшером в армії, а потім у хірургічному відділенні лікарні Південно-Західної залізниці у Києві, на </a:t>
            </a:r>
            <a:r>
              <a:rPr lang="uk-UA" sz="3200" dirty="0" err="1">
                <a:effectLst/>
                <a:latin typeface="Arial"/>
              </a:rPr>
              <a:t>Солом'янці</a:t>
            </a:r>
            <a:r>
              <a:rPr lang="uk-UA" sz="3200" dirty="0">
                <a:effectLst/>
                <a:latin typeface="Arial"/>
              </a:rPr>
              <a:t>.</a:t>
            </a:r>
            <a:endParaRPr lang="uk-UA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Служба фельдшером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8443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9"/>
            <a:ext cx="8568952" cy="4392488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latin typeface="Arial"/>
              </a:rPr>
              <a:t>З 1918 — </a:t>
            </a:r>
            <a:r>
              <a:rPr lang="ru-RU" sz="3200" dirty="0" err="1">
                <a:effectLst/>
                <a:latin typeface="Arial"/>
              </a:rPr>
              <a:t>мобілізований</a:t>
            </a:r>
            <a:r>
              <a:rPr lang="ru-RU" sz="3200" dirty="0">
                <a:effectLst/>
                <a:latin typeface="Arial"/>
              </a:rPr>
              <a:t> до </a:t>
            </a:r>
            <a:r>
              <a:rPr lang="ru-RU" sz="3200" dirty="0" err="1">
                <a:effectLst/>
                <a:latin typeface="Arial"/>
              </a:rPr>
              <a:t>Армії</a:t>
            </a:r>
            <a:r>
              <a:rPr lang="ru-RU" sz="3200" dirty="0">
                <a:effectLst/>
                <a:latin typeface="Arial"/>
              </a:rPr>
              <a:t> УНР у </a:t>
            </a:r>
            <a:r>
              <a:rPr lang="ru-RU" sz="3200" dirty="0" err="1">
                <a:effectLst/>
                <a:latin typeface="Arial"/>
              </a:rPr>
              <a:t>медичні</a:t>
            </a:r>
            <a:r>
              <a:rPr lang="ru-RU" sz="3200" dirty="0">
                <a:effectLst/>
                <a:latin typeface="Arial"/>
              </a:rPr>
              <a:t> </a:t>
            </a:r>
            <a:r>
              <a:rPr lang="ru-RU" sz="3200" dirty="0" err="1">
                <a:effectLst/>
                <a:latin typeface="Arial"/>
              </a:rPr>
              <a:t>частини</a:t>
            </a:r>
            <a:r>
              <a:rPr lang="ru-RU" sz="3200" dirty="0">
                <a:effectLst/>
                <a:latin typeface="Arial"/>
              </a:rPr>
              <a:t>. </a:t>
            </a:r>
            <a:r>
              <a:rPr lang="ru-RU" sz="3200" dirty="0" err="1">
                <a:effectLst/>
                <a:latin typeface="Arial"/>
              </a:rPr>
              <a:t>Зробив</a:t>
            </a:r>
            <a:r>
              <a:rPr lang="ru-RU" sz="3200" dirty="0">
                <a:effectLst/>
                <a:latin typeface="Arial"/>
              </a:rPr>
              <a:t> </a:t>
            </a:r>
            <a:r>
              <a:rPr lang="ru-RU" sz="3200" dirty="0" err="1">
                <a:effectLst/>
                <a:latin typeface="Arial"/>
              </a:rPr>
              <a:t>швидку</a:t>
            </a:r>
            <a:r>
              <a:rPr lang="ru-RU" sz="3200" dirty="0">
                <a:effectLst/>
                <a:latin typeface="Arial"/>
              </a:rPr>
              <a:t> </a:t>
            </a:r>
            <a:r>
              <a:rPr lang="ru-RU" sz="3200" dirty="0" err="1">
                <a:effectLst/>
                <a:latin typeface="Arial"/>
              </a:rPr>
              <a:t>кар'єру</a:t>
            </a:r>
            <a:r>
              <a:rPr lang="ru-RU" sz="3200" dirty="0">
                <a:effectLst/>
                <a:latin typeface="Arial"/>
              </a:rPr>
              <a:t> — у полон до </a:t>
            </a:r>
            <a:r>
              <a:rPr lang="ru-RU" sz="3200" dirty="0" err="1">
                <a:effectLst/>
                <a:latin typeface="Arial"/>
              </a:rPr>
              <a:t>леніністів</a:t>
            </a:r>
            <a:r>
              <a:rPr lang="ru-RU" sz="3200" dirty="0">
                <a:effectLst/>
                <a:latin typeface="Arial"/>
              </a:rPr>
              <a:t> </a:t>
            </a:r>
            <a:r>
              <a:rPr lang="ru-RU" sz="3200" dirty="0" err="1">
                <a:effectLst/>
                <a:latin typeface="Arial"/>
              </a:rPr>
              <a:t>потрапив</a:t>
            </a:r>
            <a:r>
              <a:rPr lang="ru-RU" sz="3200" dirty="0">
                <a:effectLst/>
                <a:latin typeface="Arial"/>
              </a:rPr>
              <a:t> 1919 у </a:t>
            </a:r>
            <a:r>
              <a:rPr lang="ru-RU" sz="3200" dirty="0" err="1">
                <a:effectLst/>
                <a:latin typeface="Arial"/>
              </a:rPr>
              <a:t>ранзі</a:t>
            </a:r>
            <a:r>
              <a:rPr lang="ru-RU" sz="3200" dirty="0">
                <a:effectLst/>
                <a:latin typeface="Arial"/>
              </a:rPr>
              <a:t> начальника </a:t>
            </a:r>
            <a:r>
              <a:rPr lang="ru-RU" sz="3200" dirty="0" err="1">
                <a:effectLst/>
                <a:latin typeface="Arial"/>
              </a:rPr>
              <a:t>медично-санітарного</a:t>
            </a:r>
            <a:r>
              <a:rPr lang="ru-RU" sz="3200" dirty="0">
                <a:effectLst/>
                <a:latin typeface="Arial"/>
              </a:rPr>
              <a:t> </a:t>
            </a:r>
            <a:r>
              <a:rPr lang="ru-RU" sz="3200" dirty="0" err="1">
                <a:effectLst/>
                <a:latin typeface="Arial"/>
              </a:rPr>
              <a:t>управління</a:t>
            </a:r>
            <a:r>
              <a:rPr lang="ru-RU" sz="3200" dirty="0">
                <a:effectLst/>
                <a:latin typeface="Arial"/>
              </a:rPr>
              <a:t> </a:t>
            </a:r>
            <a:r>
              <a:rPr lang="ru-RU" sz="3200" dirty="0" err="1">
                <a:effectLst/>
                <a:latin typeface="Arial"/>
              </a:rPr>
              <a:t>Міністерства</a:t>
            </a:r>
            <a:r>
              <a:rPr lang="ru-RU" sz="3200" dirty="0">
                <a:effectLst/>
                <a:latin typeface="Arial"/>
              </a:rPr>
              <a:t> </a:t>
            </a:r>
            <a:r>
              <a:rPr lang="ru-RU" sz="3200" dirty="0" err="1">
                <a:effectLst/>
                <a:latin typeface="Arial"/>
              </a:rPr>
              <a:t>залізниць</a:t>
            </a:r>
            <a:r>
              <a:rPr lang="ru-RU" sz="3200" dirty="0">
                <a:effectLst/>
                <a:latin typeface="Arial"/>
              </a:rPr>
              <a:t> УНР</a:t>
            </a:r>
            <a:r>
              <a:rPr lang="ru-RU" sz="3200" dirty="0" smtClean="0">
                <a:effectLst/>
                <a:latin typeface="Arial"/>
              </a:rPr>
              <a:t>.</a:t>
            </a:r>
          </a:p>
          <a:p>
            <a:pPr marL="18288" indent="0">
              <a:buNone/>
            </a:pPr>
            <a:r>
              <a:rPr lang="ru-RU" sz="3200" dirty="0" err="1" smtClean="0">
                <a:effectLst/>
                <a:latin typeface="Arial"/>
              </a:rPr>
              <a:t>Утримувався</a:t>
            </a:r>
            <a:r>
              <a:rPr lang="ru-RU" sz="3200" dirty="0" smtClean="0">
                <a:effectLst/>
                <a:latin typeface="Arial"/>
              </a:rPr>
              <a:t> там до 1921 року.</a:t>
            </a:r>
          </a:p>
          <a:p>
            <a:pPr marL="18288" indent="0">
              <a:buNone/>
            </a:pPr>
            <a:r>
              <a:rPr lang="ru-RU" sz="3200" dirty="0" smtClean="0">
                <a:effectLst/>
                <a:latin typeface="Arial"/>
              </a:rPr>
              <a:t>За </a:t>
            </a:r>
            <a:r>
              <a:rPr lang="ru-RU" sz="3200" dirty="0" err="1" smtClean="0">
                <a:effectLst/>
                <a:latin typeface="Arial"/>
              </a:rPr>
              <a:t>нього</a:t>
            </a:r>
            <a:r>
              <a:rPr lang="ru-RU" sz="3200" dirty="0" smtClean="0">
                <a:effectLst/>
                <a:latin typeface="Arial"/>
              </a:rPr>
              <a:t> </a:t>
            </a:r>
            <a:r>
              <a:rPr lang="ru-RU" sz="3200" dirty="0" err="1" smtClean="0">
                <a:effectLst/>
                <a:latin typeface="Arial"/>
              </a:rPr>
              <a:t>заступився</a:t>
            </a:r>
            <a:r>
              <a:rPr lang="ru-RU" sz="3200" dirty="0" smtClean="0">
                <a:effectLst/>
                <a:latin typeface="Arial"/>
              </a:rPr>
              <a:t> М. </a:t>
            </a:r>
            <a:r>
              <a:rPr lang="ru-RU" sz="3200" dirty="0" err="1" smtClean="0">
                <a:effectLst/>
                <a:latin typeface="Arial"/>
              </a:rPr>
              <a:t>Скрипник</a:t>
            </a:r>
            <a:r>
              <a:rPr lang="ru-RU" sz="3200" dirty="0" smtClean="0">
                <a:effectLst/>
                <a:latin typeface="Arial"/>
              </a:rPr>
              <a:t>.</a:t>
            </a:r>
            <a:endParaRPr lang="uk-UA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 полоні в більшовиків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16030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9"/>
            <a:ext cx="7834064" cy="4082752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uk-UA" sz="3200" dirty="0" smtClean="0"/>
              <a:t>Вишня– родоначальник жанру усмішки.</a:t>
            </a:r>
          </a:p>
          <a:p>
            <a:pPr marL="18288" indent="0">
              <a:buNone/>
            </a:pPr>
            <a:r>
              <a:rPr lang="vi-VN" sz="3200" dirty="0" smtClean="0">
                <a:effectLst/>
                <a:latin typeface="arial"/>
              </a:rPr>
              <a:t>.</a:t>
            </a:r>
            <a:r>
              <a:rPr lang="vi-VN" sz="3200" b="1" dirty="0">
                <a:effectLst/>
                <a:latin typeface="arial"/>
              </a:rPr>
              <a:t> У́смішка</a:t>
            </a:r>
            <a:r>
              <a:rPr lang="vi-VN" sz="3200" dirty="0">
                <a:effectLst/>
                <a:latin typeface="arial"/>
              </a:rPr>
              <a:t> — різновид фейлетону та гуморески, введений в українську літературу Остапом Вишнею. Своєрідність жанру </a:t>
            </a:r>
            <a:r>
              <a:rPr lang="vi-VN" sz="3200" b="1" dirty="0">
                <a:effectLst/>
                <a:latin typeface="arial"/>
              </a:rPr>
              <a:t>усмішки</a:t>
            </a:r>
            <a:r>
              <a:rPr lang="vi-VN" sz="3200" dirty="0">
                <a:effectLst/>
                <a:latin typeface="arial"/>
              </a:rPr>
              <a:t> — в поєднанні побутових замальовок із частими авторськими відступами, в лаконізмі й дотепності.</a:t>
            </a:r>
            <a:endParaRPr lang="uk-UA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Теорія літератури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28664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76672"/>
            <a:ext cx="8208912" cy="439248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uk-UA" sz="3200" dirty="0" smtClean="0"/>
              <a:t>Працюючи в редакції газети «Селянська правда», якось написав усмішку про комічні епізоди в житті редакції.</a:t>
            </a:r>
          </a:p>
          <a:p>
            <a:pPr marL="18288" indent="0">
              <a:buNone/>
            </a:pPr>
            <a:r>
              <a:rPr lang="uk-UA" sz="3200" dirty="0" smtClean="0"/>
              <a:t>Колегам твір сподобався. Павлові запропонували писати фейлетони.</a:t>
            </a:r>
          </a:p>
          <a:p>
            <a:pPr marL="18288" indent="0">
              <a:buNone/>
            </a:pPr>
            <a:r>
              <a:rPr lang="uk-UA" sz="3200" dirty="0" smtClean="0"/>
              <a:t>Почав частіше братися за Гоголя, за Чехова. Приглядався до людей, прислухався в трамваях до розмов…</a:t>
            </a:r>
            <a:endParaRPr lang="uk-UA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«Отак і пишу»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0009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9"/>
            <a:ext cx="7978080" cy="4082752"/>
          </a:xfrm>
        </p:spPr>
        <p:txBody>
          <a:bodyPr>
            <a:normAutofit/>
          </a:bodyPr>
          <a:lstStyle/>
          <a:p>
            <a:r>
              <a:rPr lang="ru-RU" sz="3200" b="1" dirty="0" err="1">
                <a:effectLst/>
                <a:latin typeface="Verdana"/>
              </a:rPr>
              <a:t>Фейлетон</a:t>
            </a:r>
            <a:r>
              <a:rPr lang="ru-RU" sz="3200" dirty="0">
                <a:effectLst/>
                <a:latin typeface="Verdana"/>
              </a:rPr>
              <a:t> — </a:t>
            </a:r>
            <a:r>
              <a:rPr lang="ru-RU" sz="3200" dirty="0" err="1">
                <a:effectLst/>
                <a:latin typeface="Verdana"/>
              </a:rPr>
              <a:t>художньо-публіцистичний</a:t>
            </a:r>
            <a:r>
              <a:rPr lang="ru-RU" sz="3200" dirty="0">
                <a:effectLst/>
                <a:latin typeface="Verdana"/>
              </a:rPr>
              <a:t> жанр </a:t>
            </a:r>
            <a:r>
              <a:rPr lang="ru-RU" sz="3200" dirty="0" err="1">
                <a:effectLst/>
                <a:latin typeface="Verdana"/>
              </a:rPr>
              <a:t>літератури</a:t>
            </a:r>
            <a:r>
              <a:rPr lang="ru-RU" sz="3200" dirty="0">
                <a:effectLst/>
                <a:latin typeface="Verdana"/>
              </a:rPr>
              <a:t>, в </a:t>
            </a:r>
            <a:r>
              <a:rPr lang="ru-RU" sz="3200" dirty="0" err="1">
                <a:effectLst/>
                <a:latin typeface="Verdana"/>
              </a:rPr>
              <a:t>основі</a:t>
            </a:r>
            <a:r>
              <a:rPr lang="ru-RU" sz="3200" dirty="0">
                <a:effectLst/>
                <a:latin typeface="Verdana"/>
              </a:rPr>
              <a:t> </a:t>
            </a:r>
            <a:r>
              <a:rPr lang="ru-RU" sz="3200" dirty="0" err="1">
                <a:effectLst/>
                <a:latin typeface="Verdana"/>
              </a:rPr>
              <a:t>якого</a:t>
            </a:r>
            <a:r>
              <a:rPr lang="ru-RU" sz="3200" dirty="0">
                <a:effectLst/>
                <a:latin typeface="Verdana"/>
              </a:rPr>
              <a:t> лежать </a:t>
            </a:r>
            <a:r>
              <a:rPr lang="ru-RU" sz="3200" dirty="0" err="1">
                <a:effectLst/>
                <a:latin typeface="Verdana"/>
              </a:rPr>
              <a:t>реальні</a:t>
            </a:r>
            <a:r>
              <a:rPr lang="ru-RU" sz="3200" dirty="0">
                <a:effectLst/>
                <a:latin typeface="Verdana"/>
              </a:rPr>
              <a:t> </a:t>
            </a:r>
            <a:r>
              <a:rPr lang="ru-RU" sz="3200" dirty="0" err="1">
                <a:effectLst/>
                <a:latin typeface="Verdana"/>
              </a:rPr>
              <a:t>факти</a:t>
            </a:r>
            <a:r>
              <a:rPr lang="ru-RU" sz="3200" dirty="0">
                <a:effectLst/>
                <a:latin typeface="Verdana"/>
              </a:rPr>
              <a:t>, </a:t>
            </a:r>
            <a:r>
              <a:rPr lang="ru-RU" sz="3200" dirty="0" err="1">
                <a:effectLst/>
                <a:latin typeface="Verdana"/>
              </a:rPr>
              <a:t>які</a:t>
            </a:r>
            <a:r>
              <a:rPr lang="ru-RU" sz="3200" dirty="0">
                <a:effectLst/>
                <a:latin typeface="Verdana"/>
              </a:rPr>
              <a:t> </a:t>
            </a:r>
            <a:r>
              <a:rPr lang="ru-RU" sz="3200" dirty="0" err="1">
                <a:effectLst/>
                <a:latin typeface="Verdana"/>
              </a:rPr>
              <a:t>зображено</a:t>
            </a:r>
            <a:r>
              <a:rPr lang="ru-RU" sz="3200" dirty="0">
                <a:effectLst/>
                <a:latin typeface="Verdana"/>
              </a:rPr>
              <a:t> в сатиричному </a:t>
            </a:r>
            <a:r>
              <a:rPr lang="ru-RU" sz="3200" dirty="0" err="1">
                <a:effectLst/>
                <a:latin typeface="Verdana"/>
              </a:rPr>
              <a:t>або</a:t>
            </a:r>
            <a:r>
              <a:rPr lang="ru-RU" sz="3200" dirty="0">
                <a:effectLst/>
                <a:latin typeface="Verdana"/>
              </a:rPr>
              <a:t> </a:t>
            </a:r>
            <a:r>
              <a:rPr lang="ru-RU" sz="3200" dirty="0" err="1">
                <a:effectLst/>
                <a:latin typeface="Verdana"/>
              </a:rPr>
              <a:t>гумористичному</a:t>
            </a:r>
            <a:r>
              <a:rPr lang="ru-RU" sz="3200" dirty="0">
                <a:effectLst/>
                <a:latin typeface="Verdana"/>
              </a:rPr>
              <a:t> </a:t>
            </a:r>
            <a:r>
              <a:rPr lang="ru-RU" sz="3200" dirty="0" err="1">
                <a:effectLst/>
                <a:latin typeface="Verdana"/>
              </a:rPr>
              <a:t>плані</a:t>
            </a:r>
            <a:r>
              <a:rPr lang="ru-RU" sz="3200" dirty="0" smtClean="0">
                <a:effectLst/>
                <a:latin typeface="Verdana"/>
              </a:rPr>
              <a:t>.</a:t>
            </a:r>
          </a:p>
          <a:p>
            <a:pPr marL="18288" indent="0">
              <a:buNone/>
            </a:pPr>
            <a:r>
              <a:rPr lang="ru-RU" sz="3200" dirty="0" smtClean="0">
                <a:effectLst/>
                <a:latin typeface="Verdana"/>
              </a:rPr>
              <a:t>«</a:t>
            </a:r>
            <a:r>
              <a:rPr lang="ru-RU" sz="3200" dirty="0" err="1" smtClean="0">
                <a:effectLst/>
                <a:latin typeface="Verdana"/>
              </a:rPr>
              <a:t>Музична</a:t>
            </a:r>
            <a:r>
              <a:rPr lang="ru-RU" sz="3200" dirty="0" smtClean="0">
                <a:effectLst/>
                <a:latin typeface="Verdana"/>
              </a:rPr>
              <a:t> </a:t>
            </a:r>
            <a:r>
              <a:rPr lang="ru-RU" sz="3200" dirty="0" err="1" smtClean="0">
                <a:effectLst/>
                <a:latin typeface="Verdana"/>
              </a:rPr>
              <a:t>історія</a:t>
            </a:r>
            <a:r>
              <a:rPr lang="ru-RU" sz="3200" dirty="0" smtClean="0">
                <a:effectLst/>
                <a:latin typeface="Verdana"/>
              </a:rPr>
              <a:t>», «</a:t>
            </a:r>
            <a:r>
              <a:rPr lang="ru-RU" sz="3200" dirty="0" err="1" smtClean="0">
                <a:effectLst/>
                <a:latin typeface="Verdana"/>
              </a:rPr>
              <a:t>Драстуйте</a:t>
            </a:r>
            <a:r>
              <a:rPr lang="ru-RU" sz="3200" dirty="0" smtClean="0">
                <a:effectLst/>
                <a:latin typeface="Verdana"/>
              </a:rPr>
              <a:t>!»</a:t>
            </a:r>
            <a:endParaRPr lang="uk-UA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Фейлетони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9445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79</TotalTime>
  <Words>575</Words>
  <Application>Microsoft Office PowerPoint</Application>
  <PresentationFormat>Экран (4:3)</PresentationFormat>
  <Paragraphs>54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Базовая</vt:lpstr>
      <vt:lpstr>Остап Вишня (Павло Михайлович Губенко)</vt:lpstr>
      <vt:lpstr>Трагічна доля письменника-гумориста</vt:lpstr>
      <vt:lpstr>Сміх як зброя</vt:lpstr>
      <vt:lpstr>Із спогадів сестри Каті</vt:lpstr>
      <vt:lpstr>Служба фельдшером</vt:lpstr>
      <vt:lpstr>У полоні в більшовиків</vt:lpstr>
      <vt:lpstr>Теорія літератури</vt:lpstr>
      <vt:lpstr>«Отак і пишу»</vt:lpstr>
      <vt:lpstr>Фейлетони</vt:lpstr>
      <vt:lpstr>Виходять друком у 20-і</vt:lpstr>
      <vt:lpstr>Репресії</vt:lpstr>
      <vt:lpstr>Підтримка дружини Варвари Олексіївни</vt:lpstr>
      <vt:lpstr>Звільнення й реабілітація</vt:lpstr>
      <vt:lpstr>Секрет популярності</vt:lpstr>
      <vt:lpstr>«Мисливські усмішки»</vt:lpstr>
      <vt:lpstr>Останні роки життя</vt:lpstr>
      <vt:lpstr>Могила на Байківському кладовищі в Києві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Остап Вишня (Павло Михайлович Губенко)</dc:title>
  <dc:creator>User</dc:creator>
  <cp:lastModifiedBy>User</cp:lastModifiedBy>
  <cp:revision>8</cp:revision>
  <dcterms:created xsi:type="dcterms:W3CDTF">2017-11-26T15:45:55Z</dcterms:created>
  <dcterms:modified xsi:type="dcterms:W3CDTF">2017-11-26T17:05:28Z</dcterms:modified>
</cp:coreProperties>
</file>